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79" r:id="rId2"/>
    <p:sldId id="303" r:id="rId3"/>
    <p:sldId id="304" r:id="rId4"/>
    <p:sldId id="281" r:id="rId5"/>
    <p:sldId id="283" r:id="rId6"/>
    <p:sldId id="284" r:id="rId7"/>
    <p:sldId id="285" r:id="rId8"/>
    <p:sldId id="290" r:id="rId9"/>
    <p:sldId id="305" r:id="rId10"/>
    <p:sldId id="291" r:id="rId11"/>
    <p:sldId id="292" r:id="rId12"/>
    <p:sldId id="293" r:id="rId13"/>
    <p:sldId id="294" r:id="rId14"/>
    <p:sldId id="295" r:id="rId15"/>
    <p:sldId id="306" r:id="rId16"/>
    <p:sldId id="299" r:id="rId17"/>
    <p:sldId id="297" r:id="rId18"/>
    <p:sldId id="301" r:id="rId19"/>
    <p:sldId id="302" r:id="rId20"/>
    <p:sldId id="307" r:id="rId21"/>
  </p:sldIdLst>
  <p:sldSz cx="12192000" cy="6858000"/>
  <p:notesSz cx="6858000" cy="9144000"/>
  <p:embeddedFontLst>
    <p:embeddedFont>
      <p:font typeface="Baskerville" panose="020B0604020202020204" charset="0"/>
      <p:regular r:id="rId24"/>
    </p:embeddedFont>
    <p:embeddedFont>
      <p:font typeface="Nirmala UI" panose="020B0502040204020203" pitchFamily="3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1C26"/>
    <a:srgbClr val="9A1C26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24" autoAdjust="0"/>
    <p:restoredTop sz="80878" autoAdjust="0"/>
  </p:normalViewPr>
  <p:slideViewPr>
    <p:cSldViewPr snapToGrid="0">
      <p:cViewPr varScale="1">
        <p:scale>
          <a:sx n="44" d="100"/>
          <a:sy n="44" d="100"/>
        </p:scale>
        <p:origin x="54" y="49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B6F080-04C2-4C37-8602-19DA0242013E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84E987D-F7DF-4F45-AF37-25C56F81F3FA}">
      <dgm:prSet phldrT="[Text]"/>
      <dgm:spPr>
        <a:solidFill>
          <a:srgbClr val="861C26"/>
        </a:solidFill>
      </dgm:spPr>
      <dgm:t>
        <a:bodyPr/>
        <a:lstStyle/>
        <a:p>
          <a:r>
            <a:rPr lang="en-CA" dirty="0" smtClean="0">
              <a:latin typeface="+mn-lt"/>
              <a:cs typeface="Arial" panose="020B0604020202020204" pitchFamily="34" charset="0"/>
            </a:rPr>
            <a:t>Popular Valuation Metrics and Methods </a:t>
          </a:r>
          <a:endParaRPr lang="en-CA" dirty="0">
            <a:latin typeface="+mn-lt"/>
            <a:cs typeface="Arial" panose="020B0604020202020204" pitchFamily="34" charset="0"/>
          </a:endParaRPr>
        </a:p>
      </dgm:t>
    </dgm:pt>
    <dgm:pt modelId="{5EE5D9AC-E980-40FE-A471-F12352DD98FE}" type="parTrans" cxnId="{FCC48435-C416-49BF-B414-FCEBD3FD1762}">
      <dgm:prSet/>
      <dgm:spPr/>
      <dgm:t>
        <a:bodyPr/>
        <a:lstStyle/>
        <a:p>
          <a:endParaRPr lang="en-CA"/>
        </a:p>
      </dgm:t>
    </dgm:pt>
    <dgm:pt modelId="{4E49A235-2841-4D7D-85DF-3FBF89C541C3}" type="sibTrans" cxnId="{FCC48435-C416-49BF-B414-FCEBD3FD1762}">
      <dgm:prSet/>
      <dgm:spPr/>
      <dgm:t>
        <a:bodyPr/>
        <a:lstStyle/>
        <a:p>
          <a:endParaRPr lang="en-CA"/>
        </a:p>
      </dgm:t>
    </dgm:pt>
    <dgm:pt modelId="{4D46191F-69B9-4245-90CE-0ED54F09D361}">
      <dgm:prSet phldrT="[Text]"/>
      <dgm:spPr>
        <a:solidFill>
          <a:srgbClr val="861C26"/>
        </a:solidFill>
      </dgm:spPr>
      <dgm:t>
        <a:bodyPr/>
        <a:lstStyle/>
        <a:p>
          <a:r>
            <a:rPr lang="en-CA" dirty="0" smtClean="0">
              <a:latin typeface="+mn-lt"/>
              <a:cs typeface="Arial" panose="020B0604020202020204" pitchFamily="34" charset="0"/>
            </a:rPr>
            <a:t>P/FCF</a:t>
          </a:r>
          <a:endParaRPr lang="en-CA" dirty="0">
            <a:latin typeface="+mn-lt"/>
            <a:cs typeface="Arial" panose="020B0604020202020204" pitchFamily="34" charset="0"/>
          </a:endParaRPr>
        </a:p>
      </dgm:t>
    </dgm:pt>
    <dgm:pt modelId="{9E96181B-3800-4A72-95E6-EE1740F8E77F}" type="parTrans" cxnId="{A290FCD8-7310-460B-80CF-4AB9E8B2C90C}">
      <dgm:prSet/>
      <dgm:spPr>
        <a:solidFill>
          <a:srgbClr val="861C26"/>
        </a:solidFill>
      </dgm:spPr>
      <dgm:t>
        <a:bodyPr/>
        <a:lstStyle/>
        <a:p>
          <a:endParaRPr lang="en-CA"/>
        </a:p>
      </dgm:t>
    </dgm:pt>
    <dgm:pt modelId="{78015B38-5BB1-4BC0-980B-480F06186149}" type="sibTrans" cxnId="{A290FCD8-7310-460B-80CF-4AB9E8B2C90C}">
      <dgm:prSet/>
      <dgm:spPr/>
      <dgm:t>
        <a:bodyPr/>
        <a:lstStyle/>
        <a:p>
          <a:endParaRPr lang="en-CA"/>
        </a:p>
      </dgm:t>
    </dgm:pt>
    <dgm:pt modelId="{662E905F-5693-4F4C-8F41-A85B9CFE48C2}">
      <dgm:prSet phldrT="[Text]"/>
      <dgm:spPr>
        <a:solidFill>
          <a:srgbClr val="861C26"/>
        </a:solidFill>
      </dgm:spPr>
      <dgm:t>
        <a:bodyPr/>
        <a:lstStyle/>
        <a:p>
          <a:r>
            <a:rPr lang="en-CA" dirty="0" smtClean="0">
              <a:latin typeface="+mn-lt"/>
              <a:cs typeface="Arial" panose="020B0604020202020204" pitchFamily="34" charset="0"/>
            </a:rPr>
            <a:t>DCF</a:t>
          </a:r>
          <a:endParaRPr lang="en-CA" dirty="0">
            <a:latin typeface="+mn-lt"/>
            <a:cs typeface="Arial" panose="020B0604020202020204" pitchFamily="34" charset="0"/>
          </a:endParaRPr>
        </a:p>
      </dgm:t>
    </dgm:pt>
    <dgm:pt modelId="{9E3B10A8-CE64-44B7-B644-746C6BABFEBD}" type="parTrans" cxnId="{B5C9FCFF-1379-4145-AC68-3C315CF9F201}">
      <dgm:prSet/>
      <dgm:spPr>
        <a:solidFill>
          <a:srgbClr val="861C26"/>
        </a:solidFill>
      </dgm:spPr>
      <dgm:t>
        <a:bodyPr/>
        <a:lstStyle/>
        <a:p>
          <a:endParaRPr lang="en-CA"/>
        </a:p>
      </dgm:t>
    </dgm:pt>
    <dgm:pt modelId="{B12E9A30-E906-40E4-AC37-61E45835B123}" type="sibTrans" cxnId="{B5C9FCFF-1379-4145-AC68-3C315CF9F201}">
      <dgm:prSet/>
      <dgm:spPr/>
      <dgm:t>
        <a:bodyPr/>
        <a:lstStyle/>
        <a:p>
          <a:endParaRPr lang="en-CA"/>
        </a:p>
      </dgm:t>
    </dgm:pt>
    <dgm:pt modelId="{D3DCD007-38E0-455B-B90A-C9072666FE49}">
      <dgm:prSet phldrT="[Text]" custT="1"/>
      <dgm:spPr>
        <a:solidFill>
          <a:srgbClr val="861C26"/>
        </a:solidFill>
      </dgm:spPr>
      <dgm:t>
        <a:bodyPr/>
        <a:lstStyle/>
        <a:p>
          <a:r>
            <a:rPr lang="en-CA" sz="1400" dirty="0" smtClean="0">
              <a:latin typeface="+mn-lt"/>
              <a:cs typeface="Arial" panose="020B0604020202020204" pitchFamily="34" charset="0"/>
            </a:rPr>
            <a:t>EV/EBITDA</a:t>
          </a:r>
          <a:endParaRPr lang="en-CA" sz="1400" dirty="0">
            <a:latin typeface="+mn-lt"/>
            <a:cs typeface="Arial" panose="020B0604020202020204" pitchFamily="34" charset="0"/>
          </a:endParaRPr>
        </a:p>
      </dgm:t>
    </dgm:pt>
    <dgm:pt modelId="{839176CF-02BE-4673-A438-6757DD5BD989}" type="parTrans" cxnId="{FBABE194-448B-413B-85A7-AB79591C9929}">
      <dgm:prSet/>
      <dgm:spPr>
        <a:solidFill>
          <a:srgbClr val="861C26"/>
        </a:solidFill>
      </dgm:spPr>
      <dgm:t>
        <a:bodyPr/>
        <a:lstStyle/>
        <a:p>
          <a:endParaRPr lang="en-CA"/>
        </a:p>
      </dgm:t>
    </dgm:pt>
    <dgm:pt modelId="{4D7FED51-7304-4237-B9F4-49718918C69F}" type="sibTrans" cxnId="{FBABE194-448B-413B-85A7-AB79591C9929}">
      <dgm:prSet/>
      <dgm:spPr/>
      <dgm:t>
        <a:bodyPr/>
        <a:lstStyle/>
        <a:p>
          <a:endParaRPr lang="en-CA"/>
        </a:p>
      </dgm:t>
    </dgm:pt>
    <dgm:pt modelId="{EF544363-7D72-4B99-A89A-4A3FFF12B81D}">
      <dgm:prSet phldrT="[Text]"/>
      <dgm:spPr>
        <a:solidFill>
          <a:srgbClr val="861C26"/>
        </a:solidFill>
      </dgm:spPr>
      <dgm:t>
        <a:bodyPr/>
        <a:lstStyle/>
        <a:p>
          <a:r>
            <a:rPr lang="en-CA" dirty="0" smtClean="0">
              <a:latin typeface="+mn-lt"/>
              <a:cs typeface="Arial" panose="020B0604020202020204" pitchFamily="34" charset="0"/>
            </a:rPr>
            <a:t>Sum of the Parts</a:t>
          </a:r>
          <a:endParaRPr lang="en-CA" dirty="0">
            <a:latin typeface="+mn-lt"/>
            <a:cs typeface="Arial" panose="020B0604020202020204" pitchFamily="34" charset="0"/>
          </a:endParaRPr>
        </a:p>
      </dgm:t>
    </dgm:pt>
    <dgm:pt modelId="{5B7F641F-98EA-4440-84BF-E8C8AA02AD21}" type="parTrans" cxnId="{FC8038F3-F4A7-491D-9EBD-9BB5FA29A61C}">
      <dgm:prSet/>
      <dgm:spPr>
        <a:solidFill>
          <a:srgbClr val="861C26"/>
        </a:solidFill>
      </dgm:spPr>
      <dgm:t>
        <a:bodyPr/>
        <a:lstStyle/>
        <a:p>
          <a:endParaRPr lang="en-CA"/>
        </a:p>
      </dgm:t>
    </dgm:pt>
    <dgm:pt modelId="{43EB2E16-142C-4BB6-85A3-09674D0F1BAA}" type="sibTrans" cxnId="{FC8038F3-F4A7-491D-9EBD-9BB5FA29A61C}">
      <dgm:prSet/>
      <dgm:spPr/>
      <dgm:t>
        <a:bodyPr/>
        <a:lstStyle/>
        <a:p>
          <a:endParaRPr lang="en-CA"/>
        </a:p>
      </dgm:t>
    </dgm:pt>
    <dgm:pt modelId="{778165EB-6531-4632-980B-23F9F8378031}" type="pres">
      <dgm:prSet presAssocID="{91B6F080-04C2-4C37-8602-19DA0242013E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CA"/>
        </a:p>
      </dgm:t>
    </dgm:pt>
    <dgm:pt modelId="{F3D1A3BA-F1D0-4229-9523-9DA0C25C5298}" type="pres">
      <dgm:prSet presAssocID="{384E987D-F7DF-4F45-AF37-25C56F81F3FA}" presName="centerShape" presStyleLbl="node0" presStyleIdx="0" presStyleCnt="1"/>
      <dgm:spPr/>
      <dgm:t>
        <a:bodyPr/>
        <a:lstStyle/>
        <a:p>
          <a:endParaRPr lang="en-CA"/>
        </a:p>
      </dgm:t>
    </dgm:pt>
    <dgm:pt modelId="{8A2DFB1C-8FE6-447D-BB69-D7AC7F5573E5}" type="pres">
      <dgm:prSet presAssocID="{9E96181B-3800-4A72-95E6-EE1740F8E77F}" presName="parTrans" presStyleLbl="sibTrans2D1" presStyleIdx="0" presStyleCnt="4"/>
      <dgm:spPr/>
      <dgm:t>
        <a:bodyPr/>
        <a:lstStyle/>
        <a:p>
          <a:endParaRPr lang="en-CA"/>
        </a:p>
      </dgm:t>
    </dgm:pt>
    <dgm:pt modelId="{B27DBCF0-3E48-4021-91F1-CB1DE47F9A39}" type="pres">
      <dgm:prSet presAssocID="{9E96181B-3800-4A72-95E6-EE1740F8E77F}" presName="connectorText" presStyleLbl="sibTrans2D1" presStyleIdx="0" presStyleCnt="4"/>
      <dgm:spPr/>
      <dgm:t>
        <a:bodyPr/>
        <a:lstStyle/>
        <a:p>
          <a:endParaRPr lang="en-CA"/>
        </a:p>
      </dgm:t>
    </dgm:pt>
    <dgm:pt modelId="{E775EFB5-B5EA-4CD6-A05B-6C133DD9D1B7}" type="pres">
      <dgm:prSet presAssocID="{4D46191F-69B9-4245-90CE-0ED54F09D36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6B568C1D-D075-432D-B042-B6B76BEABB1E}" type="pres">
      <dgm:prSet presAssocID="{9E3B10A8-CE64-44B7-B644-746C6BABFEBD}" presName="parTrans" presStyleLbl="sibTrans2D1" presStyleIdx="1" presStyleCnt="4"/>
      <dgm:spPr/>
      <dgm:t>
        <a:bodyPr/>
        <a:lstStyle/>
        <a:p>
          <a:endParaRPr lang="en-CA"/>
        </a:p>
      </dgm:t>
    </dgm:pt>
    <dgm:pt modelId="{1A16634E-2CA3-445B-B9AB-BF5B06A46AFA}" type="pres">
      <dgm:prSet presAssocID="{9E3B10A8-CE64-44B7-B644-746C6BABFEBD}" presName="connectorText" presStyleLbl="sibTrans2D1" presStyleIdx="1" presStyleCnt="4"/>
      <dgm:spPr/>
      <dgm:t>
        <a:bodyPr/>
        <a:lstStyle/>
        <a:p>
          <a:endParaRPr lang="en-CA"/>
        </a:p>
      </dgm:t>
    </dgm:pt>
    <dgm:pt modelId="{01F540E7-2B27-41DE-8325-56835BA890C0}" type="pres">
      <dgm:prSet presAssocID="{662E905F-5693-4F4C-8F41-A85B9CFE48C2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5F1CF42-2804-462D-AB3A-12B0C2B0EC6F}" type="pres">
      <dgm:prSet presAssocID="{839176CF-02BE-4673-A438-6757DD5BD989}" presName="parTrans" presStyleLbl="sibTrans2D1" presStyleIdx="2" presStyleCnt="4"/>
      <dgm:spPr/>
      <dgm:t>
        <a:bodyPr/>
        <a:lstStyle/>
        <a:p>
          <a:endParaRPr lang="en-CA"/>
        </a:p>
      </dgm:t>
    </dgm:pt>
    <dgm:pt modelId="{276F9342-DBFB-406A-A154-4BD0934F6853}" type="pres">
      <dgm:prSet presAssocID="{839176CF-02BE-4673-A438-6757DD5BD989}" presName="connectorText" presStyleLbl="sibTrans2D1" presStyleIdx="2" presStyleCnt="4"/>
      <dgm:spPr/>
      <dgm:t>
        <a:bodyPr/>
        <a:lstStyle/>
        <a:p>
          <a:endParaRPr lang="en-CA"/>
        </a:p>
      </dgm:t>
    </dgm:pt>
    <dgm:pt modelId="{0587CA78-F6C9-4FCB-9D02-2C980D07F452}" type="pres">
      <dgm:prSet presAssocID="{D3DCD007-38E0-455B-B90A-C9072666FE49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  <dgm:pt modelId="{06445525-C10E-43BB-A182-6639672E35CA}" type="pres">
      <dgm:prSet presAssocID="{5B7F641F-98EA-4440-84BF-E8C8AA02AD21}" presName="parTrans" presStyleLbl="sibTrans2D1" presStyleIdx="3" presStyleCnt="4"/>
      <dgm:spPr/>
      <dgm:t>
        <a:bodyPr/>
        <a:lstStyle/>
        <a:p>
          <a:endParaRPr lang="en-CA"/>
        </a:p>
      </dgm:t>
    </dgm:pt>
    <dgm:pt modelId="{C106E7A9-4347-4D94-9680-818C138EA24F}" type="pres">
      <dgm:prSet presAssocID="{5B7F641F-98EA-4440-84BF-E8C8AA02AD21}" presName="connectorText" presStyleLbl="sibTrans2D1" presStyleIdx="3" presStyleCnt="4"/>
      <dgm:spPr/>
      <dgm:t>
        <a:bodyPr/>
        <a:lstStyle/>
        <a:p>
          <a:endParaRPr lang="en-CA"/>
        </a:p>
      </dgm:t>
    </dgm:pt>
    <dgm:pt modelId="{11833854-C7C8-4C84-8CDB-C7E3BBAD1A2B}" type="pres">
      <dgm:prSet presAssocID="{EF544363-7D72-4B99-A89A-4A3FFF12B81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CA"/>
        </a:p>
      </dgm:t>
    </dgm:pt>
  </dgm:ptLst>
  <dgm:cxnLst>
    <dgm:cxn modelId="{DBA7CA45-220D-416D-9176-6995AE0FF5B4}" type="presOf" srcId="{9E96181B-3800-4A72-95E6-EE1740F8E77F}" destId="{8A2DFB1C-8FE6-447D-BB69-D7AC7F5573E5}" srcOrd="0" destOrd="0" presId="urn:microsoft.com/office/officeart/2005/8/layout/radial5"/>
    <dgm:cxn modelId="{CADF8151-91BD-4425-9107-81A0F1DF7A56}" type="presOf" srcId="{5B7F641F-98EA-4440-84BF-E8C8AA02AD21}" destId="{C106E7A9-4347-4D94-9680-818C138EA24F}" srcOrd="1" destOrd="0" presId="urn:microsoft.com/office/officeart/2005/8/layout/radial5"/>
    <dgm:cxn modelId="{FD2F0D3A-FE96-46FD-80E0-94E3D8F208BB}" type="presOf" srcId="{662E905F-5693-4F4C-8F41-A85B9CFE48C2}" destId="{01F540E7-2B27-41DE-8325-56835BA890C0}" srcOrd="0" destOrd="0" presId="urn:microsoft.com/office/officeart/2005/8/layout/radial5"/>
    <dgm:cxn modelId="{BCC72E73-B18C-46DC-9B72-8CDBBAAD9B87}" type="presOf" srcId="{384E987D-F7DF-4F45-AF37-25C56F81F3FA}" destId="{F3D1A3BA-F1D0-4229-9523-9DA0C25C5298}" srcOrd="0" destOrd="0" presId="urn:microsoft.com/office/officeart/2005/8/layout/radial5"/>
    <dgm:cxn modelId="{FC8038F3-F4A7-491D-9EBD-9BB5FA29A61C}" srcId="{384E987D-F7DF-4F45-AF37-25C56F81F3FA}" destId="{EF544363-7D72-4B99-A89A-4A3FFF12B81D}" srcOrd="3" destOrd="0" parTransId="{5B7F641F-98EA-4440-84BF-E8C8AA02AD21}" sibTransId="{43EB2E16-142C-4BB6-85A3-09674D0F1BAA}"/>
    <dgm:cxn modelId="{68EDCF01-DB90-4E84-A8B1-2C3A37160F90}" type="presOf" srcId="{9E3B10A8-CE64-44B7-B644-746C6BABFEBD}" destId="{1A16634E-2CA3-445B-B9AB-BF5B06A46AFA}" srcOrd="1" destOrd="0" presId="urn:microsoft.com/office/officeart/2005/8/layout/radial5"/>
    <dgm:cxn modelId="{FBABE194-448B-413B-85A7-AB79591C9929}" srcId="{384E987D-F7DF-4F45-AF37-25C56F81F3FA}" destId="{D3DCD007-38E0-455B-B90A-C9072666FE49}" srcOrd="2" destOrd="0" parTransId="{839176CF-02BE-4673-A438-6757DD5BD989}" sibTransId="{4D7FED51-7304-4237-B9F4-49718918C69F}"/>
    <dgm:cxn modelId="{B5C9FCFF-1379-4145-AC68-3C315CF9F201}" srcId="{384E987D-F7DF-4F45-AF37-25C56F81F3FA}" destId="{662E905F-5693-4F4C-8F41-A85B9CFE48C2}" srcOrd="1" destOrd="0" parTransId="{9E3B10A8-CE64-44B7-B644-746C6BABFEBD}" sibTransId="{B12E9A30-E906-40E4-AC37-61E45835B123}"/>
    <dgm:cxn modelId="{718566F6-37CA-427F-8E4B-2F47CFF57113}" type="presOf" srcId="{91B6F080-04C2-4C37-8602-19DA0242013E}" destId="{778165EB-6531-4632-980B-23F9F8378031}" srcOrd="0" destOrd="0" presId="urn:microsoft.com/office/officeart/2005/8/layout/radial5"/>
    <dgm:cxn modelId="{88CFF7A7-401B-4A00-8A11-F719E289ED20}" type="presOf" srcId="{839176CF-02BE-4673-A438-6757DD5BD989}" destId="{276F9342-DBFB-406A-A154-4BD0934F6853}" srcOrd="1" destOrd="0" presId="urn:microsoft.com/office/officeart/2005/8/layout/radial5"/>
    <dgm:cxn modelId="{FCC48435-C416-49BF-B414-FCEBD3FD1762}" srcId="{91B6F080-04C2-4C37-8602-19DA0242013E}" destId="{384E987D-F7DF-4F45-AF37-25C56F81F3FA}" srcOrd="0" destOrd="0" parTransId="{5EE5D9AC-E980-40FE-A471-F12352DD98FE}" sibTransId="{4E49A235-2841-4D7D-85DF-3FBF89C541C3}"/>
    <dgm:cxn modelId="{0BEB18CD-E05B-4D7B-9810-A4DAACDF8B2E}" type="presOf" srcId="{4D46191F-69B9-4245-90CE-0ED54F09D361}" destId="{E775EFB5-B5EA-4CD6-A05B-6C133DD9D1B7}" srcOrd="0" destOrd="0" presId="urn:microsoft.com/office/officeart/2005/8/layout/radial5"/>
    <dgm:cxn modelId="{A290FCD8-7310-460B-80CF-4AB9E8B2C90C}" srcId="{384E987D-F7DF-4F45-AF37-25C56F81F3FA}" destId="{4D46191F-69B9-4245-90CE-0ED54F09D361}" srcOrd="0" destOrd="0" parTransId="{9E96181B-3800-4A72-95E6-EE1740F8E77F}" sibTransId="{78015B38-5BB1-4BC0-980B-480F06186149}"/>
    <dgm:cxn modelId="{DD192CBE-BAC8-4D6A-A2E7-15620C74FCAD}" type="presOf" srcId="{839176CF-02BE-4673-A438-6757DD5BD989}" destId="{05F1CF42-2804-462D-AB3A-12B0C2B0EC6F}" srcOrd="0" destOrd="0" presId="urn:microsoft.com/office/officeart/2005/8/layout/radial5"/>
    <dgm:cxn modelId="{7A6D9938-93BC-4B32-8155-BEE0E7BED6F8}" type="presOf" srcId="{9E3B10A8-CE64-44B7-B644-746C6BABFEBD}" destId="{6B568C1D-D075-432D-B042-B6B76BEABB1E}" srcOrd="0" destOrd="0" presId="urn:microsoft.com/office/officeart/2005/8/layout/radial5"/>
    <dgm:cxn modelId="{9483B390-A243-4FB9-A7E8-3F7D4576F0E4}" type="presOf" srcId="{5B7F641F-98EA-4440-84BF-E8C8AA02AD21}" destId="{06445525-C10E-43BB-A182-6639672E35CA}" srcOrd="0" destOrd="0" presId="urn:microsoft.com/office/officeart/2005/8/layout/radial5"/>
    <dgm:cxn modelId="{7068E6C7-0EA1-42DA-AA4E-79F5582E47E1}" type="presOf" srcId="{9E96181B-3800-4A72-95E6-EE1740F8E77F}" destId="{B27DBCF0-3E48-4021-91F1-CB1DE47F9A39}" srcOrd="1" destOrd="0" presId="urn:microsoft.com/office/officeart/2005/8/layout/radial5"/>
    <dgm:cxn modelId="{8F2CF7A7-12FB-4181-BBF9-EFEAAC79D1B6}" type="presOf" srcId="{EF544363-7D72-4B99-A89A-4A3FFF12B81D}" destId="{11833854-C7C8-4C84-8CDB-C7E3BBAD1A2B}" srcOrd="0" destOrd="0" presId="urn:microsoft.com/office/officeart/2005/8/layout/radial5"/>
    <dgm:cxn modelId="{44ADB82D-8409-4F37-B359-85EAFD67CB8B}" type="presOf" srcId="{D3DCD007-38E0-455B-B90A-C9072666FE49}" destId="{0587CA78-F6C9-4FCB-9D02-2C980D07F452}" srcOrd="0" destOrd="0" presId="urn:microsoft.com/office/officeart/2005/8/layout/radial5"/>
    <dgm:cxn modelId="{107822BD-2735-40E8-80DF-690FB83BF744}" type="presParOf" srcId="{778165EB-6531-4632-980B-23F9F8378031}" destId="{F3D1A3BA-F1D0-4229-9523-9DA0C25C5298}" srcOrd="0" destOrd="0" presId="urn:microsoft.com/office/officeart/2005/8/layout/radial5"/>
    <dgm:cxn modelId="{0FC91C6A-A879-44C9-BF1A-4B9E79080320}" type="presParOf" srcId="{778165EB-6531-4632-980B-23F9F8378031}" destId="{8A2DFB1C-8FE6-447D-BB69-D7AC7F5573E5}" srcOrd="1" destOrd="0" presId="urn:microsoft.com/office/officeart/2005/8/layout/radial5"/>
    <dgm:cxn modelId="{931163B1-4AE0-42BB-AE8C-A4328002EEEF}" type="presParOf" srcId="{8A2DFB1C-8FE6-447D-BB69-D7AC7F5573E5}" destId="{B27DBCF0-3E48-4021-91F1-CB1DE47F9A39}" srcOrd="0" destOrd="0" presId="urn:microsoft.com/office/officeart/2005/8/layout/radial5"/>
    <dgm:cxn modelId="{EEF7D481-415D-4525-B6E2-56E678A1827D}" type="presParOf" srcId="{778165EB-6531-4632-980B-23F9F8378031}" destId="{E775EFB5-B5EA-4CD6-A05B-6C133DD9D1B7}" srcOrd="2" destOrd="0" presId="urn:microsoft.com/office/officeart/2005/8/layout/radial5"/>
    <dgm:cxn modelId="{892CB3C1-EBB2-41E6-9D86-983CBF64F61A}" type="presParOf" srcId="{778165EB-6531-4632-980B-23F9F8378031}" destId="{6B568C1D-D075-432D-B042-B6B76BEABB1E}" srcOrd="3" destOrd="0" presId="urn:microsoft.com/office/officeart/2005/8/layout/radial5"/>
    <dgm:cxn modelId="{875EC3F0-E744-4142-98B4-62FCCAB48168}" type="presParOf" srcId="{6B568C1D-D075-432D-B042-B6B76BEABB1E}" destId="{1A16634E-2CA3-445B-B9AB-BF5B06A46AFA}" srcOrd="0" destOrd="0" presId="urn:microsoft.com/office/officeart/2005/8/layout/radial5"/>
    <dgm:cxn modelId="{D47A7012-7EC8-43C5-9F00-43841918C9FF}" type="presParOf" srcId="{778165EB-6531-4632-980B-23F9F8378031}" destId="{01F540E7-2B27-41DE-8325-56835BA890C0}" srcOrd="4" destOrd="0" presId="urn:microsoft.com/office/officeart/2005/8/layout/radial5"/>
    <dgm:cxn modelId="{FB1270F3-EC39-4151-839A-590F9B50FD43}" type="presParOf" srcId="{778165EB-6531-4632-980B-23F9F8378031}" destId="{05F1CF42-2804-462D-AB3A-12B0C2B0EC6F}" srcOrd="5" destOrd="0" presId="urn:microsoft.com/office/officeart/2005/8/layout/radial5"/>
    <dgm:cxn modelId="{077347FE-C231-4980-9806-4DD3A282CD0C}" type="presParOf" srcId="{05F1CF42-2804-462D-AB3A-12B0C2B0EC6F}" destId="{276F9342-DBFB-406A-A154-4BD0934F6853}" srcOrd="0" destOrd="0" presId="urn:microsoft.com/office/officeart/2005/8/layout/radial5"/>
    <dgm:cxn modelId="{66EF324A-4226-4A06-A9CA-BC520D7EB8FA}" type="presParOf" srcId="{778165EB-6531-4632-980B-23F9F8378031}" destId="{0587CA78-F6C9-4FCB-9D02-2C980D07F452}" srcOrd="6" destOrd="0" presId="urn:microsoft.com/office/officeart/2005/8/layout/radial5"/>
    <dgm:cxn modelId="{08D3D6F0-928D-4BA1-BFC8-5B7EE06D94E7}" type="presParOf" srcId="{778165EB-6531-4632-980B-23F9F8378031}" destId="{06445525-C10E-43BB-A182-6639672E35CA}" srcOrd="7" destOrd="0" presId="urn:microsoft.com/office/officeart/2005/8/layout/radial5"/>
    <dgm:cxn modelId="{1F23DB53-E11C-4889-AE8A-D7B969B8E711}" type="presParOf" srcId="{06445525-C10E-43BB-A182-6639672E35CA}" destId="{C106E7A9-4347-4D94-9680-818C138EA24F}" srcOrd="0" destOrd="0" presId="urn:microsoft.com/office/officeart/2005/8/layout/radial5"/>
    <dgm:cxn modelId="{C31DBAB4-37D4-4521-AE0F-D19ABC80EC8A}" type="presParOf" srcId="{778165EB-6531-4632-980B-23F9F8378031}" destId="{11833854-C7C8-4C84-8CDB-C7E3BBAD1A2B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E049C-8211-44A1-8D43-3803B0C45857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91CF6-7E1A-48DE-9362-3849059F3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362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31E6B7-A25C-4B80-9699-EF280F3EEE87}" type="datetimeFigureOut">
              <a:rPr lang="en-US" smtClean="0"/>
              <a:t>11/6/2016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105B5-A2FB-43AD-A34F-3A472AF4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12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/>
              <a:t>- nearly two-thirds of smartphone owners have watched video on their device.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/>
              <a:t>-digital/online has overtaken broadcast television as the largest ad category in terms of spending size (largest growing segment is mobile internet advertising)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105B5-A2FB-43AD-A34F-3A472AF4EC7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34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 smtClean="0"/>
              <a:t>– when stocks broadly rise, media stocks will likely benefit, but when stocks fall, media stocks will feel the brunt of declines.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105B5-A2FB-43AD-A34F-3A472AF4EC7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626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CA" b="1" dirty="0" smtClean="0"/>
              <a:t>Price-to-Free Cash Flow (P/FCF) Multiple</a:t>
            </a:r>
            <a:r>
              <a:rPr lang="en-CA" dirty="0" smtClean="0"/>
              <a:t>: Price to free cash flow has become the most popular determinant of relative value among media stocks. </a:t>
            </a:r>
          </a:p>
          <a:p>
            <a:pPr lvl="0"/>
            <a:r>
              <a:rPr lang="en-CA" b="1" dirty="0" smtClean="0"/>
              <a:t>Enterprise Value-to-EBITDA (EV/EBITDA) Multiple</a:t>
            </a:r>
            <a:r>
              <a:rPr lang="en-CA" dirty="0" smtClean="0"/>
              <a:t>: Enterprise value to EBITDA is the metric used most by investors who cover a variety of sectors, as this metric tends to compare companies regardless of discretionary management decisions, such as capital structure. (Reflective of company operations)</a:t>
            </a:r>
          </a:p>
          <a:p>
            <a:pPr lvl="0"/>
            <a:r>
              <a:rPr lang="en-CA" b="1" dirty="0" smtClean="0"/>
              <a:t>DCF Analysis:</a:t>
            </a:r>
            <a:r>
              <a:rPr lang="en-CA" dirty="0" smtClean="0"/>
              <a:t> The diversified group has a reasonably steady flow of cash generation, even in recessionary periods</a:t>
            </a:r>
          </a:p>
          <a:p>
            <a:pPr lvl="0"/>
            <a:r>
              <a:rPr lang="en-CA" b="1" dirty="0" smtClean="0"/>
              <a:t>Sum-of-the-Parts Analysis</a:t>
            </a:r>
            <a:r>
              <a:rPr lang="en-CA" dirty="0" smtClean="0"/>
              <a:t>: Fair market value multiple is applied to forward looking cash flow for each sub segment within a diversified media company. They are then summed, and discounted at a rate usually between 10%-20%.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105B5-A2FB-43AD-A34F-3A472AF4EC7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227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b="1" dirty="0" smtClean="0"/>
              <a:t>Canadians spent more</a:t>
            </a:r>
            <a:r>
              <a:rPr lang="en-CA" dirty="0" smtClean="0"/>
              <a:t> on mobile wireless services than any other communications service (36%) followed by home television service (28%), internet service (19%), and home telephone service (17%).</a:t>
            </a:r>
            <a:endParaRPr lang="en-US" dirty="0" smtClean="0"/>
          </a:p>
          <a:p>
            <a:pPr lvl="0"/>
            <a:r>
              <a:rPr lang="en-CA" sz="1200" dirty="0" smtClean="0"/>
              <a:t>Spectrum is valuable because it is scarce and because there are limits on how much capacity can be delivered over the limited amount that is available.</a:t>
            </a:r>
          </a:p>
          <a:p>
            <a:pPr lvl="0"/>
            <a:r>
              <a:rPr lang="en-CA" sz="1200" dirty="0" smtClean="0"/>
              <a:t>Pricing and margin are critical issues for telecom.</a:t>
            </a:r>
            <a:endParaRPr lang="en-US" dirty="0" smtClean="0"/>
          </a:p>
          <a:p>
            <a:r>
              <a:rPr lang="en-US" dirty="0" smtClean="0"/>
              <a:t>Plot shows that data</a:t>
            </a:r>
            <a:r>
              <a:rPr lang="en-US" baseline="0" dirty="0" smtClean="0"/>
              <a:t> c</a:t>
            </a:r>
            <a:r>
              <a:rPr lang="en-US" dirty="0" smtClean="0"/>
              <a:t>ost increases are linear while</a:t>
            </a:r>
            <a:r>
              <a:rPr lang="en-US" baseline="0" dirty="0" smtClean="0"/>
              <a:t> data traffic increases are exponential. Shows Cost per bit decreasing over time.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105B5-A2FB-43AD-A34F-3A472AF4EC7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564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ARPA = Average Revenue per Account:</a:t>
            </a:r>
            <a:r>
              <a:rPr lang="en-US" baseline="0" dirty="0" smtClean="0"/>
              <a:t> Captures customer spend. Better than ARPU as more and more customers are owning more than one sim.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Churn = annual percentage rate at which customers stop subscribing. </a:t>
            </a:r>
          </a:p>
          <a:p>
            <a:endParaRPr lang="en-US" baseline="0" dirty="0" smtClean="0"/>
          </a:p>
          <a:p>
            <a:r>
              <a:rPr lang="en-US" dirty="0" smtClean="0"/>
              <a:t>SAC/SRC = Subscriber</a:t>
            </a:r>
            <a:r>
              <a:rPr lang="en-US" baseline="0" dirty="0" smtClean="0"/>
              <a:t> Acquisition Cost/Subscriber Retention Cost = gives the average cost of acquiring and retaining per customer.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A105B5-A2FB-43AD-A34F-3A472AF4EC7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116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4403" y="692026"/>
            <a:ext cx="7329489" cy="44286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45" y="3081867"/>
            <a:ext cx="1450158" cy="125619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511870" y="3801332"/>
            <a:ext cx="5174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3200" dirty="0">
                <a:latin typeface="+mj-lt"/>
              </a:rPr>
              <a:t>McMaster Investment Council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326467"/>
            <a:ext cx="12192000" cy="2556932"/>
          </a:xfrm>
          <a:prstGeom prst="rect">
            <a:avLst/>
          </a:prstGeom>
          <a:solidFill>
            <a:srgbClr val="861C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55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April 5,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901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April 5,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8488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April 5,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32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8" y="0"/>
            <a:ext cx="4050791" cy="6858000"/>
          </a:xfrm>
          <a:prstGeom prst="rect">
            <a:avLst/>
          </a:prstGeom>
          <a:solidFill>
            <a:srgbClr val="861C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" y="2781299"/>
            <a:ext cx="4050791" cy="1318259"/>
          </a:xfrm>
        </p:spPr>
        <p:txBody>
          <a:bodyPr anchor="b">
            <a:normAutofit/>
          </a:bodyPr>
          <a:lstStyle>
            <a:lvl1pPr algn="ctr">
              <a:defRPr sz="88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I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051300" y="2924175"/>
            <a:ext cx="8140700" cy="1009650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latin typeface="+mj-lt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5138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595853"/>
            <a:ext cx="12192000" cy="301479"/>
          </a:xfrm>
          <a:prstGeom prst="rect">
            <a:avLst/>
          </a:prstGeom>
          <a:solidFill>
            <a:srgbClr val="861C26"/>
          </a:solidFill>
          <a:ln>
            <a:solidFill>
              <a:srgbClr val="86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2092" y="176349"/>
            <a:ext cx="11704320" cy="43818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  <a:latin typeface="Baskerville" panose="02000503000000000000" pitchFamily="2" charset="0"/>
              </a:defRPr>
            </a:lvl1pPr>
          </a:lstStyle>
          <a:p>
            <a:r>
              <a:rPr lang="en-US" dirty="0"/>
              <a:t>Title -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092" y="946098"/>
            <a:ext cx="11704320" cy="547832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232092" y="776812"/>
            <a:ext cx="11704320" cy="9144"/>
          </a:xfrm>
          <a:prstGeom prst="rect">
            <a:avLst/>
          </a:prstGeom>
          <a:solidFill>
            <a:srgbClr val="861C26"/>
          </a:solidFill>
          <a:ln>
            <a:solidFill>
              <a:srgbClr val="86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mtClean="0"/>
              <a:t>Tuesday, April 5,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53172"/>
            <a:ext cx="411480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3212" y="6637899"/>
            <a:ext cx="2743200" cy="18288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fld id="{9B5AF6BB-46FB-4DD0-9CC5-11E531CCBFD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43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April 5,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922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April 5,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20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April 5,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624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April 5,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081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775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Tuesday, April 5,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1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Tuesday, April 5,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26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ubtitle 1"/>
          <p:cNvSpPr>
            <a:spLocks noGrp="1"/>
          </p:cNvSpPr>
          <p:nvPr>
            <p:ph type="subTitle" idx="1"/>
          </p:nvPr>
        </p:nvSpPr>
        <p:spPr>
          <a:xfrm>
            <a:off x="614403" y="692026"/>
            <a:ext cx="9454630" cy="442869"/>
          </a:xfrm>
        </p:spPr>
        <p:txBody>
          <a:bodyPr/>
          <a:lstStyle/>
          <a:p>
            <a:r>
              <a:rPr lang="en-US" dirty="0"/>
              <a:t>Industry Primer – </a:t>
            </a:r>
            <a:r>
              <a:rPr lang="en-US" dirty="0" smtClean="0"/>
              <a:t>Technology, Media, Telecommunications</a:t>
            </a:r>
            <a:endParaRPr lang="en-US" dirty="0"/>
          </a:p>
        </p:txBody>
      </p:sp>
      <p:sp>
        <p:nvSpPr>
          <p:cNvPr id="12" name="Subtitle 1"/>
          <p:cNvSpPr txBox="1">
            <a:spLocks/>
          </p:cNvSpPr>
          <p:nvPr/>
        </p:nvSpPr>
        <p:spPr>
          <a:xfrm>
            <a:off x="614403" y="1134895"/>
            <a:ext cx="7329489" cy="442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Tuesday, October 4</a:t>
            </a:r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2016</a:t>
            </a:r>
          </a:p>
        </p:txBody>
      </p:sp>
      <p:sp>
        <p:nvSpPr>
          <p:cNvPr id="13" name="Subtitle 1"/>
          <p:cNvSpPr txBox="1">
            <a:spLocks/>
          </p:cNvSpPr>
          <p:nvPr/>
        </p:nvSpPr>
        <p:spPr>
          <a:xfrm>
            <a:off x="614402" y="1577764"/>
            <a:ext cx="10880912" cy="442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Presented by: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Peter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Fusca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01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2092" y="176349"/>
            <a:ext cx="11704320" cy="438180"/>
          </a:xfrm>
        </p:spPr>
        <p:txBody>
          <a:bodyPr/>
          <a:lstStyle/>
          <a:p>
            <a:r>
              <a:rPr lang="en-CA" dirty="0" smtClean="0">
                <a:latin typeface="+mj-lt"/>
                <a:cs typeface="Arial" panose="020B0604020202020204" pitchFamily="34" charset="0"/>
              </a:rPr>
              <a:t>Media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- Landscape</a:t>
            </a:r>
            <a:endParaRPr lang="en-CA" dirty="0">
              <a:solidFill>
                <a:schemeClr val="bg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53172"/>
            <a:ext cx="4114800" cy="182880"/>
          </a:xfrm>
        </p:spPr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3212" y="6637899"/>
            <a:ext cx="2743200" cy="182880"/>
          </a:xfrm>
        </p:spPr>
        <p:txBody>
          <a:bodyPr/>
          <a:lstStyle/>
          <a:p>
            <a:fld id="{9B5AF6BB-46FB-4DD0-9CC5-11E531CCBFD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202909" y="936370"/>
            <a:ext cx="11704320" cy="197284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CA" dirty="0" smtClean="0"/>
              <a:t>Media </a:t>
            </a:r>
            <a:r>
              <a:rPr lang="en-CA" dirty="0"/>
              <a:t>companies engage in the creation, aggregation, and distribution of content and then leverage this content to sell advertising based on audience metrics (e.g., readership, viewership) and generate subscription or advertising </a:t>
            </a:r>
            <a:r>
              <a:rPr lang="en-CA" dirty="0" smtClean="0"/>
              <a:t>revenue</a:t>
            </a:r>
          </a:p>
          <a:p>
            <a:pPr indent="0" algn="ctr">
              <a:buNone/>
            </a:pPr>
            <a:r>
              <a:rPr lang="en-CA" dirty="0"/>
              <a:t>The traditional Media landscape looks something like this</a:t>
            </a:r>
          </a:p>
          <a:p>
            <a:pPr indent="0" algn="ctr">
              <a:buNone/>
            </a:pPr>
            <a:endParaRPr lang="en-CA" dirty="0"/>
          </a:p>
          <a:p>
            <a:pPr indent="0" algn="ctr">
              <a:buNone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27274" y="2326986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Social Media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646032" y="2326986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Consumer Products (Licensing) </a:t>
            </a:r>
            <a:endParaRPr lang="en-CA" dirty="0"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827274" y="3767146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Movies &amp; TV Studios, Cable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646032" y="3767146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Publishers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826967" y="5277237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Newspapers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672932" y="5274140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Magazines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9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32092" y="176349"/>
            <a:ext cx="11704320" cy="438180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Media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- Landscape</a:t>
            </a:r>
            <a:endParaRPr lang="en-CA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53172"/>
            <a:ext cx="4114800" cy="182880"/>
          </a:xfrm>
        </p:spPr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3212" y="6637899"/>
            <a:ext cx="2743200" cy="182880"/>
          </a:xfrm>
        </p:spPr>
        <p:txBody>
          <a:bodyPr/>
          <a:lstStyle/>
          <a:p>
            <a:fld id="{9B5AF6BB-46FB-4DD0-9CC5-11E531CCBFD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/>
        </p:nvSpPr>
        <p:spPr>
          <a:xfrm>
            <a:off x="571871" y="1273023"/>
            <a:ext cx="4710247" cy="4674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1800" dirty="0"/>
          </a:p>
          <a:p>
            <a:r>
              <a:rPr lang="en-CA" sz="1800" dirty="0" smtClean="0"/>
              <a:t>Transition </a:t>
            </a:r>
            <a:r>
              <a:rPr lang="en-CA" sz="1800" dirty="0"/>
              <a:t>to digital and mobile </a:t>
            </a:r>
            <a:r>
              <a:rPr lang="en-CA" sz="1800" dirty="0" smtClean="0"/>
              <a:t>world</a:t>
            </a:r>
            <a:endParaRPr lang="en-CA" sz="1800" dirty="0"/>
          </a:p>
          <a:p>
            <a:pPr lvl="0"/>
            <a:endParaRPr lang="en-CA" sz="1800" dirty="0" smtClean="0"/>
          </a:p>
          <a:p>
            <a:pPr lvl="0"/>
            <a:r>
              <a:rPr lang="en-CA" sz="1800" dirty="0" smtClean="0"/>
              <a:t>Increase </a:t>
            </a:r>
            <a:r>
              <a:rPr lang="en-CA" sz="1800" dirty="0"/>
              <a:t>of non-traditional distribution channels (YouTube, Twitch.tv)</a:t>
            </a:r>
          </a:p>
          <a:p>
            <a:pPr marL="0" lvl="0" indent="0">
              <a:buNone/>
            </a:pPr>
            <a:endParaRPr lang="en-CA" sz="1800" dirty="0"/>
          </a:p>
          <a:p>
            <a:pPr lvl="0"/>
            <a:r>
              <a:rPr lang="en-CA" sz="1800" dirty="0"/>
              <a:t>Future of advertising - digital/online has overtaken broadcast television </a:t>
            </a:r>
            <a:endParaRPr lang="en-CA" sz="1800" dirty="0" smtClean="0"/>
          </a:p>
          <a:p>
            <a:pPr lvl="0"/>
            <a:endParaRPr lang="en-CA" sz="1800" dirty="0"/>
          </a:p>
          <a:p>
            <a:pPr lvl="0"/>
            <a:r>
              <a:rPr lang="en-CA" sz="1800" dirty="0" smtClean="0"/>
              <a:t>Media access though mobile phones, fastest growing sector of media spending </a:t>
            </a:r>
            <a:endParaRPr lang="en-CA" sz="1800" dirty="0"/>
          </a:p>
          <a:p>
            <a:endParaRPr lang="en-CA" sz="1800" dirty="0"/>
          </a:p>
        </p:txBody>
      </p:sp>
      <p:sp>
        <p:nvSpPr>
          <p:cNvPr id="27" name="Content Placeholder 4"/>
          <p:cNvSpPr>
            <a:spLocks noGrp="1"/>
          </p:cNvSpPr>
          <p:nvPr/>
        </p:nvSpPr>
        <p:spPr>
          <a:xfrm>
            <a:off x="5621898" y="1319998"/>
            <a:ext cx="5848756" cy="6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u="sng" dirty="0" smtClean="0"/>
              <a:t>Time spent per Adult User per day with Digital Media</a:t>
            </a:r>
            <a:endParaRPr lang="en-CA" u="sng" dirty="0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898" y="1916347"/>
            <a:ext cx="5834996" cy="403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97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2092" y="176349"/>
            <a:ext cx="11704320" cy="438180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Media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– Macroeconomic View</a:t>
            </a:r>
            <a:endParaRPr lang="en-CA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53172"/>
            <a:ext cx="4114800" cy="182880"/>
          </a:xfrm>
        </p:spPr>
        <p:txBody>
          <a:bodyPr/>
          <a:lstStyle/>
          <a:p>
            <a:r>
              <a:rPr lang="en-US" dirty="0" smtClean="0"/>
              <a:t>McMaster Investment Council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3212" y="6637899"/>
            <a:ext cx="2743200" cy="182880"/>
          </a:xfrm>
        </p:spPr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/>
        </p:nvSpPr>
        <p:spPr>
          <a:xfrm>
            <a:off x="232092" y="1156065"/>
            <a:ext cx="4710247" cy="4674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/>
              <a:t>If taking a top-down investment </a:t>
            </a:r>
            <a:r>
              <a:rPr lang="en-CA" sz="1800" dirty="0" smtClean="0"/>
              <a:t>approach:</a:t>
            </a:r>
            <a:endParaRPr lang="en-CA" sz="1800" dirty="0"/>
          </a:p>
          <a:p>
            <a:pPr lvl="0"/>
            <a:endParaRPr lang="en-CA" sz="1800" dirty="0"/>
          </a:p>
          <a:p>
            <a:pPr lvl="0"/>
            <a:r>
              <a:rPr lang="en-CA" sz="1800" dirty="0"/>
              <a:t>Media is a high beta sector </a:t>
            </a:r>
            <a:endParaRPr lang="en-CA" sz="1800" dirty="0" smtClean="0"/>
          </a:p>
          <a:p>
            <a:pPr marL="0" lvl="0" indent="0">
              <a:buNone/>
            </a:pPr>
            <a:r>
              <a:rPr lang="en-CA" sz="1800" dirty="0"/>
              <a:t> </a:t>
            </a:r>
          </a:p>
          <a:p>
            <a:pPr lvl="0"/>
            <a:r>
              <a:rPr lang="en-CA" sz="1800" dirty="0"/>
              <a:t>The media industry, highly levered to both consumer services spending as well as business investment spending, </a:t>
            </a:r>
            <a:endParaRPr lang="en-CA" sz="1800" dirty="0" smtClean="0"/>
          </a:p>
          <a:p>
            <a:pPr lvl="0"/>
            <a:endParaRPr lang="en-CA" sz="1800" dirty="0" smtClean="0"/>
          </a:p>
          <a:p>
            <a:pPr lvl="0"/>
            <a:r>
              <a:rPr lang="en-CA" sz="1800" dirty="0" smtClean="0"/>
              <a:t>Trades </a:t>
            </a:r>
            <a:r>
              <a:rPr lang="en-CA" sz="1800" dirty="0"/>
              <a:t>best in the middle of the business cycle, when economic stability is fairly well established.</a:t>
            </a:r>
          </a:p>
          <a:p>
            <a:pPr lvl="0"/>
            <a:endParaRPr lang="en-CA" sz="1500" dirty="0" smtClean="0">
              <a:latin typeface="Arial"/>
              <a:cs typeface="Arial"/>
            </a:endParaRPr>
          </a:p>
        </p:txBody>
      </p:sp>
      <p:sp>
        <p:nvSpPr>
          <p:cNvPr id="14" name="Content Placeholder 4"/>
          <p:cNvSpPr>
            <a:spLocks noGrp="1"/>
          </p:cNvSpPr>
          <p:nvPr/>
        </p:nvSpPr>
        <p:spPr>
          <a:xfrm>
            <a:off x="5954138" y="1319998"/>
            <a:ext cx="5848756" cy="5963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 smtClean="0"/>
              <a:t>Ad spending vs. Real GDP and CPI </a:t>
            </a:r>
            <a:r>
              <a:rPr lang="en-CA" dirty="0" err="1" smtClean="0"/>
              <a:t>Yr</a:t>
            </a:r>
            <a:r>
              <a:rPr lang="en-CA" dirty="0" smtClean="0"/>
              <a:t>/</a:t>
            </a:r>
            <a:r>
              <a:rPr lang="en-CA" dirty="0" err="1" smtClean="0"/>
              <a:t>Yr</a:t>
            </a:r>
            <a:r>
              <a:rPr lang="en-CA" dirty="0" smtClean="0"/>
              <a:t> Growth</a:t>
            </a:r>
            <a:endParaRPr lang="en-CA" dirty="0"/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19" y="1916347"/>
            <a:ext cx="5737375" cy="4031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70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232092" y="176349"/>
            <a:ext cx="11704320" cy="438180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Media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Valuation</a:t>
            </a:r>
            <a:endParaRPr lang="en-CA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3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53172"/>
            <a:ext cx="4114800" cy="182880"/>
          </a:xfrm>
        </p:spPr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3212" y="6637899"/>
            <a:ext cx="2743200" cy="182880"/>
          </a:xfrm>
        </p:spPr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2" name="Content Placeholder 2"/>
          <p:cNvSpPr>
            <a:spLocks noGrp="1"/>
          </p:cNvSpPr>
          <p:nvPr/>
        </p:nvSpPr>
        <p:spPr>
          <a:xfrm>
            <a:off x="671209" y="944766"/>
            <a:ext cx="10778246" cy="11807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CA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19160533"/>
              </p:ext>
            </p:extLst>
          </p:nvPr>
        </p:nvGraphicFramePr>
        <p:xfrm>
          <a:off x="1603692" y="944766"/>
          <a:ext cx="8128000" cy="5543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144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Media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– Investment Considerations</a:t>
            </a:r>
            <a:endParaRPr lang="en-CA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2092" y="614529"/>
            <a:ext cx="117043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 smtClean="0"/>
              <a:t>Return </a:t>
            </a:r>
            <a:r>
              <a:rPr lang="en-CA" b="1" dirty="0"/>
              <a:t>of Capital. </a:t>
            </a:r>
            <a:r>
              <a:rPr lang="en-CA" dirty="0"/>
              <a:t>Appealing to the yield-starved investor, the large media players are in a mode of returning capital to shareholders in the form of large-scale share repurchase authorizations and dividends.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Top-Line Growth. </a:t>
            </a:r>
            <a:r>
              <a:rPr lang="en-CA" dirty="0"/>
              <a:t>Since media is heavily dependent upon advertising, and advertising is closely correlated to GDP growth, many investors monitor top-line growth of various media entities, especially in weak macroeconomic times, as a barometer of industry health.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/>
              <a:t>Margin Expansion. </a:t>
            </a:r>
            <a:r>
              <a:rPr lang="en-CA" dirty="0"/>
              <a:t>Thanks to the explosion of media content across various screens (e.g. televisions, smartphones, tablets), most media companies are monetizing their content onto new channels, and this is driving margin expansion.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Telecommunications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687" y="292641"/>
            <a:ext cx="1476937" cy="114167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558" y="5787159"/>
            <a:ext cx="2554190" cy="6056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694" y="5809684"/>
            <a:ext cx="2981480" cy="67381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6229" y="348131"/>
            <a:ext cx="2316577" cy="11106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t="25503" b="26846"/>
          <a:stretch/>
        </p:blipFill>
        <p:spPr>
          <a:xfrm>
            <a:off x="9880556" y="5278407"/>
            <a:ext cx="2311444" cy="11014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7481" y="527470"/>
            <a:ext cx="3599605" cy="118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56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2092" y="176349"/>
            <a:ext cx="11704320" cy="438180"/>
          </a:xfrm>
        </p:spPr>
        <p:txBody>
          <a:bodyPr/>
          <a:lstStyle/>
          <a:p>
            <a:r>
              <a:rPr lang="en-CA" dirty="0" smtClean="0">
                <a:latin typeface="+mj-lt"/>
                <a:cs typeface="Arial" panose="020B0604020202020204" pitchFamily="34" charset="0"/>
              </a:rPr>
              <a:t>Telecommunications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- Landscape</a:t>
            </a:r>
            <a:endParaRPr lang="en-CA" dirty="0">
              <a:solidFill>
                <a:schemeClr val="bg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53172"/>
            <a:ext cx="4114800" cy="182880"/>
          </a:xfrm>
        </p:spPr>
        <p:txBody>
          <a:bodyPr/>
          <a:lstStyle/>
          <a:p>
            <a:r>
              <a:rPr lang="en-US" dirty="0" smtClean="0"/>
              <a:t>McMaster Investment Council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3212" y="6637899"/>
            <a:ext cx="2743200" cy="182880"/>
          </a:xfrm>
        </p:spPr>
        <p:txBody>
          <a:bodyPr/>
          <a:lstStyle/>
          <a:p>
            <a:fld id="{9B5AF6BB-46FB-4DD0-9CC5-11E531CCBFD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Content Placeholder 6"/>
          <p:cNvSpPr>
            <a:spLocks noGrp="1"/>
          </p:cNvSpPr>
          <p:nvPr>
            <p:ph idx="1"/>
          </p:nvPr>
        </p:nvSpPr>
        <p:spPr>
          <a:xfrm>
            <a:off x="202909" y="1127759"/>
            <a:ext cx="11704320" cy="210108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CA" dirty="0" smtClean="0"/>
              <a:t>Telecommunications in its simplest form may be defined </a:t>
            </a:r>
            <a:r>
              <a:rPr lang="en-CA" dirty="0"/>
              <a:t>as a service enabling communications for both consumers and businesses. </a:t>
            </a:r>
            <a:r>
              <a:rPr lang="en-CA" dirty="0" smtClean="0"/>
              <a:t> </a:t>
            </a:r>
            <a:r>
              <a:rPr lang="en-CA" dirty="0"/>
              <a:t>Today, telecom companies offer a variety of services—voice, data, video and other strategic services.</a:t>
            </a:r>
          </a:p>
          <a:p>
            <a:pPr indent="0" algn="ctr">
              <a:buNone/>
            </a:pPr>
            <a:endParaRPr lang="en-CA" dirty="0" smtClean="0"/>
          </a:p>
          <a:p>
            <a:pPr indent="0" algn="ctr">
              <a:buNone/>
            </a:pPr>
            <a:r>
              <a:rPr lang="en-CA" dirty="0" smtClean="0"/>
              <a:t>The </a:t>
            </a:r>
            <a:r>
              <a:rPr lang="en-CA" dirty="0"/>
              <a:t>traditional </a:t>
            </a:r>
            <a:r>
              <a:rPr lang="en-CA" dirty="0" smtClean="0"/>
              <a:t>Telecom landscape </a:t>
            </a:r>
            <a:r>
              <a:rPr lang="en-CA" dirty="0"/>
              <a:t>looks something like </a:t>
            </a:r>
            <a:r>
              <a:rPr lang="en-CA" dirty="0" smtClean="0"/>
              <a:t>this:</a:t>
            </a:r>
            <a:endParaRPr lang="en-CA" dirty="0"/>
          </a:p>
          <a:p>
            <a:pPr indent="0" algn="ctr">
              <a:buNone/>
            </a:pPr>
            <a:endParaRPr lang="en-CA" dirty="0"/>
          </a:p>
          <a:p>
            <a:pPr indent="0" algn="ctr">
              <a:buNone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1518320" y="3953919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Radio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794929" y="3953919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latin typeface="Arial" panose="020B0604020202020204" pitchFamily="34" charset="0"/>
                <a:cs typeface="Arial" panose="020B0604020202020204" pitchFamily="34" charset="0"/>
              </a:rPr>
              <a:t>Telephone &amp; Mobile Phone Service Providers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8071538" y="3953919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smtClean="0">
                <a:latin typeface="Arial" panose="020B0604020202020204" pitchFamily="34" charset="0"/>
                <a:cs typeface="Arial" panose="020B0604020202020204" pitchFamily="34" charset="0"/>
              </a:rPr>
              <a:t>Internet Service Providers (ISPs)</a:t>
            </a: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10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32092" y="176349"/>
            <a:ext cx="11704320" cy="438180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Telecommunications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Trends</a:t>
            </a:r>
            <a:endParaRPr lang="en-CA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653172"/>
            <a:ext cx="4114800" cy="182880"/>
          </a:xfrm>
        </p:spPr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93212" y="6637899"/>
            <a:ext cx="2743200" cy="182880"/>
          </a:xfrm>
        </p:spPr>
        <p:txBody>
          <a:bodyPr/>
          <a:lstStyle/>
          <a:p>
            <a:fld id="{9B5AF6BB-46FB-4DD0-9CC5-11E531CCBFD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/>
        </p:nvSpPr>
        <p:spPr>
          <a:xfrm>
            <a:off x="232092" y="906782"/>
            <a:ext cx="4710247" cy="467468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1600" dirty="0"/>
          </a:p>
          <a:p>
            <a:pPr lvl="0"/>
            <a:r>
              <a:rPr lang="en-CA" sz="1800" b="1" dirty="0"/>
              <a:t>Wireline Model is being redefined</a:t>
            </a:r>
            <a:r>
              <a:rPr lang="en-CA" sz="1800" dirty="0"/>
              <a:t> – transitioning from </a:t>
            </a:r>
            <a:r>
              <a:rPr lang="en-CA" sz="1800" dirty="0" smtClean="0"/>
              <a:t>wireline/long-distance </a:t>
            </a:r>
            <a:r>
              <a:rPr lang="en-CA" sz="1800" dirty="0"/>
              <a:t>revenue </a:t>
            </a:r>
            <a:r>
              <a:rPr lang="en-CA" sz="1800" dirty="0" smtClean="0"/>
              <a:t>to </a:t>
            </a:r>
            <a:r>
              <a:rPr lang="en-CA" sz="1800" dirty="0"/>
              <a:t>managed hosting, </a:t>
            </a:r>
            <a:r>
              <a:rPr lang="en-CA" sz="1800" dirty="0" smtClean="0"/>
              <a:t>cloud </a:t>
            </a:r>
            <a:r>
              <a:rPr lang="en-CA" sz="1800" dirty="0"/>
              <a:t>storage, </a:t>
            </a:r>
            <a:r>
              <a:rPr lang="en-CA" sz="1800" dirty="0" smtClean="0"/>
              <a:t>&amp; IP</a:t>
            </a:r>
          </a:p>
          <a:p>
            <a:pPr lvl="0"/>
            <a:endParaRPr lang="en-CA" sz="1800" dirty="0" smtClean="0"/>
          </a:p>
          <a:p>
            <a:pPr lvl="0"/>
            <a:r>
              <a:rPr lang="en-CA" sz="1800" b="1" dirty="0"/>
              <a:t>Spectrum</a:t>
            </a:r>
            <a:r>
              <a:rPr lang="en-CA" sz="1800" dirty="0"/>
              <a:t> – </a:t>
            </a:r>
            <a:r>
              <a:rPr lang="en-CA" sz="1800" dirty="0" smtClean="0"/>
              <a:t>Wireless communication travels via Radio Frequency, defined as spectrum.</a:t>
            </a:r>
            <a:endParaRPr lang="en-CA" sz="1800" dirty="0"/>
          </a:p>
          <a:p>
            <a:endParaRPr lang="en-CA" sz="1800" dirty="0"/>
          </a:p>
          <a:p>
            <a:pPr lvl="0"/>
            <a:r>
              <a:rPr lang="en-CA" sz="1800" b="1" dirty="0"/>
              <a:t>Regulatory environment</a:t>
            </a:r>
            <a:r>
              <a:rPr lang="en-CA" sz="1800" dirty="0"/>
              <a:t> - The Canadian Radio-television and Telecommunications Commission (CRTC) exists solely to regulate the telecommunications industry. Pricing and margin are critical issues for telecom.</a:t>
            </a:r>
          </a:p>
        </p:txBody>
      </p:sp>
      <p:sp>
        <p:nvSpPr>
          <p:cNvPr id="27" name="Content Placeholder 4"/>
          <p:cNvSpPr>
            <a:spLocks noGrp="1"/>
          </p:cNvSpPr>
          <p:nvPr/>
        </p:nvSpPr>
        <p:spPr>
          <a:xfrm>
            <a:off x="5954138" y="1304726"/>
            <a:ext cx="5848756" cy="611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 smtClean="0"/>
              <a:t>Global Mobile Data Revenue and Traffic Growth</a:t>
            </a:r>
            <a:endParaRPr lang="en-CA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595" y="1916348"/>
            <a:ext cx="5430237" cy="361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5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092" y="176349"/>
            <a:ext cx="11704320" cy="438180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Telecommunications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-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Valuation</a:t>
            </a:r>
            <a:endParaRPr lang="en-CA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/>
        </p:nvSpPr>
        <p:spPr>
          <a:xfrm>
            <a:off x="671209" y="944766"/>
            <a:ext cx="10778246" cy="118072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800" dirty="0" smtClean="0">
                <a:cs typeface="Arial" panose="020B0604020202020204" pitchFamily="34" charset="0"/>
              </a:rPr>
              <a:t>The Standard Valuation approaches apply Telecom companies: Public Comps, Precedent Transactions, &amp; the DCF</a:t>
            </a:r>
          </a:p>
          <a:p>
            <a:pPr marL="0" indent="0" algn="ctr">
              <a:buNone/>
            </a:pPr>
            <a:endParaRPr lang="en-CA" sz="2800" dirty="0" smtClean="0"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CA" sz="2800" dirty="0" smtClean="0">
                <a:cs typeface="Arial" panose="020B0604020202020204" pitchFamily="34" charset="0"/>
              </a:rPr>
              <a:t>Some important margins and key performance indicators are:</a:t>
            </a:r>
          </a:p>
          <a:p>
            <a:endParaRPr lang="en-CA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  <p:sp>
        <p:nvSpPr>
          <p:cNvPr id="29" name="TextBox 6"/>
          <p:cNvSpPr txBox="1"/>
          <p:nvPr/>
        </p:nvSpPr>
        <p:spPr>
          <a:xfrm>
            <a:off x="2825316" y="2992418"/>
            <a:ext cx="2426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/>
              <a:t>Popular Valuation Metrics</a:t>
            </a:r>
            <a:endParaRPr lang="en-CA" b="1" dirty="0"/>
          </a:p>
        </p:txBody>
      </p:sp>
      <p:sp>
        <p:nvSpPr>
          <p:cNvPr id="30" name="TextBox 7"/>
          <p:cNvSpPr txBox="1"/>
          <p:nvPr/>
        </p:nvSpPr>
        <p:spPr>
          <a:xfrm>
            <a:off x="6755101" y="2976183"/>
            <a:ext cx="295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/>
              <a:t>Popular Operating Metrics</a:t>
            </a:r>
            <a:endParaRPr lang="en-CA" b="1" dirty="0"/>
          </a:p>
        </p:txBody>
      </p:sp>
      <p:sp>
        <p:nvSpPr>
          <p:cNvPr id="31" name="Rectangle 30"/>
          <p:cNvSpPr/>
          <p:nvPr/>
        </p:nvSpPr>
        <p:spPr>
          <a:xfrm>
            <a:off x="2541078" y="3973460"/>
            <a:ext cx="1296262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dirty="0">
                <a:cs typeface="Arial" panose="020B0604020202020204" pitchFamily="34" charset="0"/>
              </a:rPr>
              <a:t>EV/EBITDA</a:t>
            </a:r>
          </a:p>
        </p:txBody>
      </p:sp>
      <p:sp>
        <p:nvSpPr>
          <p:cNvPr id="32" name="Rectangle 31"/>
          <p:cNvSpPr/>
          <p:nvPr/>
        </p:nvSpPr>
        <p:spPr>
          <a:xfrm>
            <a:off x="4147076" y="3973460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dirty="0" smtClean="0">
                <a:cs typeface="Arial" panose="020B0604020202020204" pitchFamily="34" charset="0"/>
              </a:rPr>
              <a:t>Div. Yield</a:t>
            </a:r>
            <a:endParaRPr lang="en-CA" sz="1600" dirty="0">
              <a:cs typeface="Arial" panose="020B0604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41078" y="4817092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dirty="0" smtClean="0">
                <a:cs typeface="Arial" panose="020B0604020202020204" pitchFamily="34" charset="0"/>
              </a:rPr>
              <a:t>EV/</a:t>
            </a:r>
          </a:p>
          <a:p>
            <a:pPr algn="ctr"/>
            <a:r>
              <a:rPr lang="en-CA" sz="1600" dirty="0" smtClean="0">
                <a:cs typeface="Arial" panose="020B0604020202020204" pitchFamily="34" charset="0"/>
              </a:rPr>
              <a:t>Subscribers</a:t>
            </a:r>
            <a:endParaRPr lang="en-CA" sz="1600" dirty="0">
              <a:cs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4147076" y="4816466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dirty="0" smtClean="0">
                <a:cs typeface="Arial" panose="020B0604020202020204" pitchFamily="34" charset="0"/>
              </a:rPr>
              <a:t>Net Debt/ EBITDA</a:t>
            </a:r>
            <a:endParaRPr lang="en-CA" sz="1600" dirty="0"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755101" y="3638749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400" dirty="0" smtClean="0">
                <a:cs typeface="Arial" panose="020B0604020202020204" pitchFamily="34" charset="0"/>
              </a:rPr>
              <a:t>Average Revenue per Account</a:t>
            </a:r>
            <a:endParaRPr lang="en-CA" sz="1400" dirty="0">
              <a:cs typeface="Arial" panose="020B0604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411285" y="3638749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dirty="0" smtClean="0">
                <a:cs typeface="Arial" panose="020B0604020202020204" pitchFamily="34" charset="0"/>
              </a:rPr>
              <a:t>Churn</a:t>
            </a:r>
            <a:endParaRPr lang="en-CA" sz="1600" dirty="0">
              <a:cs typeface="Arial" panose="020B060402020202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755101" y="4502845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dirty="0" smtClean="0">
                <a:cs typeface="Arial" panose="020B0604020202020204" pitchFamily="34" charset="0"/>
              </a:rPr>
              <a:t>EBITDA/</a:t>
            </a:r>
          </a:p>
          <a:p>
            <a:pPr algn="ctr"/>
            <a:r>
              <a:rPr lang="en-CA" sz="1600" dirty="0" smtClean="0">
                <a:cs typeface="Arial" panose="020B0604020202020204" pitchFamily="34" charset="0"/>
              </a:rPr>
              <a:t>Subscribers</a:t>
            </a:r>
            <a:endParaRPr lang="en-CA" sz="1600" dirty="0">
              <a:cs typeface="Arial" panose="020B0604020202020204" pitchFamily="34" charset="0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411285" y="4502845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dirty="0" smtClean="0">
                <a:cs typeface="Arial" panose="020B0604020202020204" pitchFamily="34" charset="0"/>
              </a:rPr>
              <a:t>SAC/SRC</a:t>
            </a:r>
            <a:endParaRPr lang="en-CA" sz="1600" dirty="0">
              <a:cs typeface="Arial" panose="020B0604020202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756636" y="5302151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dirty="0" smtClean="0">
                <a:cs typeface="Arial" panose="020B0604020202020204" pitchFamily="34" charset="0"/>
              </a:rPr>
              <a:t>Subscriber Penetration</a:t>
            </a:r>
            <a:endParaRPr lang="en-CA" sz="1600" dirty="0"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412382" y="5312013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600" dirty="0" smtClean="0">
                <a:cs typeface="Arial" panose="020B0604020202020204" pitchFamily="34" charset="0"/>
              </a:rPr>
              <a:t>Revenue Growth</a:t>
            </a:r>
            <a:endParaRPr lang="en-CA" sz="16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52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Telecommunications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– Investment </a:t>
            </a:r>
            <a:r>
              <a:rPr lang="en-CA" dirty="0" err="1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Conisderations</a:t>
            </a:r>
            <a:endParaRPr lang="en-CA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2092" y="614529"/>
            <a:ext cx="1170432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b="1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b="1" dirty="0"/>
              <a:t>Balance Sheet and Financing Needs</a:t>
            </a:r>
            <a:r>
              <a:rPr lang="en-CA" dirty="0"/>
              <a:t>. The wireless industry is especially capital intensive</a:t>
            </a:r>
            <a:r>
              <a:rPr lang="en-CA" dirty="0" smtClean="0"/>
              <a:t>. High debt is the result of big capital expenditures.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b="1" dirty="0"/>
              <a:t>Regulatory Environment and Competitive Landscape</a:t>
            </a:r>
            <a:r>
              <a:rPr lang="en-CA" dirty="0"/>
              <a:t>. Telecom is a highly regulated industry, which mandates investors keep an eye on pending regulatory changes. Meanwhile, telecom (especially wireless) is an extremely competitive industry.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b="1" dirty="0"/>
              <a:t>Free-Cash-Flow Potential/Sustainability</a:t>
            </a:r>
            <a:r>
              <a:rPr lang="en-CA" dirty="0"/>
              <a:t>. With the highest dividend yield and highest dividend payout ratio among sectors in the index, dividends are a large part of the telecom story. Commitment to dividends has elevated telecom as a defensive sector.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5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645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Technology </a:t>
            </a:r>
            <a:r>
              <a:rPr lang="en-US" dirty="0"/>
              <a:t>Overview</a:t>
            </a:r>
          </a:p>
          <a:p>
            <a:pPr marL="80645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Media Overview</a:t>
            </a:r>
            <a:endParaRPr lang="en-US" dirty="0"/>
          </a:p>
          <a:p>
            <a:pPr marL="806450" indent="-571500">
              <a:lnSpc>
                <a:spcPct val="150000"/>
              </a:lnSpc>
              <a:buFont typeface="+mj-lt"/>
              <a:buAutoNum type="romanUcPeriod"/>
            </a:pPr>
            <a:r>
              <a:rPr lang="en-US" dirty="0" smtClean="0"/>
              <a:t>Telecommunications Overview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600422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1362635341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pic>
        <p:nvPicPr>
          <p:cNvPr id="4" name="Picture 3" descr="https://lh4.googleusercontent.com/_R-OtVzCe6NmpAigNwRIQVLhGjIFWIL3iEkS_WgDxhBv2gz_Zp7fsybid6CKRTxYJc8YfvdtFP0jYts9_3BcSPk_i85DM4Oo5DdmJSHvpi4kw4bBzFzglabKzkeG0kWh7RprXowz0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832" y="5317425"/>
            <a:ext cx="2664295" cy="69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lh4.googleusercontent.com/0OPoQnmpyQFjmP8ST4XCPnGLqAl03Qv3u6tbyr4MIkZA19Ijd38IPgM6TNWhYKv6SzlkyYolszlDpP3dkHOAugPmcmOtyRzxfzkmyGMDF_EuK05iAWdrYljOo6fe_F5eiFhBGBcLF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408" y="833879"/>
            <a:ext cx="238125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http://avigilon.com/themes/avigilon/images/share-defaul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65" y="377991"/>
            <a:ext cx="2520280" cy="132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teksource.ca/cms/files/image/swt_logo1_RESIZ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12" y="5173828"/>
            <a:ext cx="1762125" cy="98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globalgamejam.org/sites/default/files/site/blackberry-logo_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765" y="5156862"/>
            <a:ext cx="2199184" cy="10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://mms.businesswire.com/media/20151110005549/en/495650/4/VidWrx_Logo_RGB_Transparen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4160" y="377991"/>
            <a:ext cx="1498911" cy="149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4683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latin typeface="+mj-lt"/>
                <a:cs typeface="Arial" panose="020B0604020202020204" pitchFamily="34" charset="0"/>
              </a:rPr>
              <a:t>Technology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–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Landscape</a:t>
            </a:r>
            <a:endParaRPr lang="en-CA" dirty="0">
              <a:solidFill>
                <a:schemeClr val="bg1">
                  <a:lumMod val="50000"/>
                </a:schemeClr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2092" y="1119575"/>
            <a:ext cx="11704320" cy="3462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CA" dirty="0">
                <a:cs typeface="Arial" panose="020B0604020202020204" pitchFamily="34" charset="0"/>
              </a:rPr>
              <a:t>The Technology industry can be broken down into </a:t>
            </a:r>
            <a:r>
              <a:rPr lang="en-CA" dirty="0" smtClean="0">
                <a:cs typeface="Arial" panose="020B0604020202020204" pitchFamily="34" charset="0"/>
              </a:rPr>
              <a:t>6 different sectors</a:t>
            </a:r>
            <a:endParaRPr lang="en-CA" dirty="0"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926481" y="1970870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Communications Equipment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745239" y="1970870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Computer Systems</a:t>
            </a:r>
            <a:endParaRPr lang="en-CA" dirty="0">
              <a:cs typeface="Arial" panose="020B060402020202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926481" y="3411030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Internet/Digital Media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45239" y="3411030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Semiconductors / Hardware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926174" y="4921121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IT Services and Payment Processing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772139" y="4918024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Software</a:t>
            </a:r>
            <a:endParaRPr lang="en-CA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474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Technology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–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Trends</a:t>
            </a:r>
            <a:endParaRPr lang="en-CA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Content Placeholder 1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295" y="1904915"/>
            <a:ext cx="5676343" cy="3559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Content Placeholder 2"/>
          <p:cNvSpPr>
            <a:spLocks noGrp="1"/>
          </p:cNvSpPr>
          <p:nvPr/>
        </p:nvSpPr>
        <p:spPr>
          <a:xfrm>
            <a:off x="232092" y="1081637"/>
            <a:ext cx="4710247" cy="46746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CA" sz="1800" dirty="0">
                <a:cs typeface="Arial"/>
              </a:rPr>
              <a:t>New things to do with the Internet are constantly emerging (e.g. social networking</a:t>
            </a:r>
            <a:r>
              <a:rPr lang="en-CA" sz="1800" dirty="0" smtClean="0">
                <a:cs typeface="Arial"/>
              </a:rPr>
              <a:t>)</a:t>
            </a:r>
            <a:endParaRPr lang="en-CA" sz="1800" dirty="0">
              <a:cs typeface="Arial"/>
            </a:endParaRPr>
          </a:p>
          <a:p>
            <a:pPr lvl="0"/>
            <a:endParaRPr lang="en-CA" sz="1800" dirty="0" smtClean="0">
              <a:cs typeface="Arial"/>
            </a:endParaRPr>
          </a:p>
          <a:p>
            <a:pPr lvl="0"/>
            <a:r>
              <a:rPr lang="en-CA" sz="1800" dirty="0" smtClean="0">
                <a:cs typeface="Arial"/>
              </a:rPr>
              <a:t>Broadband, processing power and near-free storage</a:t>
            </a:r>
          </a:p>
          <a:p>
            <a:pPr marL="0" lvl="0" indent="0">
              <a:buNone/>
            </a:pPr>
            <a:endParaRPr lang="en-CA" sz="1800" dirty="0">
              <a:cs typeface="Arial"/>
            </a:endParaRPr>
          </a:p>
          <a:p>
            <a:pPr lvl="0"/>
            <a:r>
              <a:rPr lang="en-CA" sz="1800" dirty="0" smtClean="0">
                <a:cs typeface="Arial"/>
              </a:rPr>
              <a:t>The </a:t>
            </a:r>
            <a:r>
              <a:rPr lang="en-CA" sz="1800" dirty="0">
                <a:cs typeface="Arial"/>
              </a:rPr>
              <a:t>race for data </a:t>
            </a:r>
            <a:r>
              <a:rPr lang="en-CA" sz="1800" dirty="0" smtClean="0">
                <a:cs typeface="Arial"/>
              </a:rPr>
              <a:t>supremacy, and data analytics</a:t>
            </a:r>
          </a:p>
          <a:p>
            <a:pPr marL="0" lvl="0" indent="0">
              <a:buNone/>
            </a:pPr>
            <a:endParaRPr lang="en-CA" sz="1800" dirty="0">
              <a:cs typeface="Arial"/>
            </a:endParaRPr>
          </a:p>
          <a:p>
            <a:pPr lvl="0"/>
            <a:r>
              <a:rPr lang="en-CA" sz="1800" dirty="0">
                <a:cs typeface="Arial"/>
              </a:rPr>
              <a:t>Strong Internet traffic growth drives data center </a:t>
            </a:r>
            <a:r>
              <a:rPr lang="en-CA" sz="1800" dirty="0" smtClean="0">
                <a:cs typeface="Arial"/>
              </a:rPr>
              <a:t>demand</a:t>
            </a:r>
          </a:p>
          <a:p>
            <a:pPr lvl="0"/>
            <a:endParaRPr lang="en-CA" sz="1800" dirty="0" smtClean="0">
              <a:cs typeface="Arial"/>
            </a:endParaRPr>
          </a:p>
          <a:p>
            <a:pPr lvl="0"/>
            <a:r>
              <a:rPr lang="en-CA" sz="1800" dirty="0">
                <a:cs typeface="Arial"/>
              </a:rPr>
              <a:t>The need to manage fast-growing network </a:t>
            </a:r>
            <a:r>
              <a:rPr lang="en-CA" sz="1800" dirty="0" smtClean="0">
                <a:cs typeface="Arial"/>
              </a:rPr>
              <a:t>traffic</a:t>
            </a:r>
          </a:p>
          <a:p>
            <a:pPr marL="0" lvl="0" indent="0">
              <a:buNone/>
            </a:pPr>
            <a:endParaRPr lang="en-CA" sz="1800" dirty="0">
              <a:latin typeface="Arial"/>
              <a:cs typeface="Arial"/>
            </a:endParaRPr>
          </a:p>
        </p:txBody>
      </p:sp>
      <p:sp>
        <p:nvSpPr>
          <p:cNvPr id="15" name="Content Placeholder 4"/>
          <p:cNvSpPr>
            <a:spLocks noGrp="1"/>
          </p:cNvSpPr>
          <p:nvPr/>
        </p:nvSpPr>
        <p:spPr>
          <a:xfrm>
            <a:off x="5954138" y="1455700"/>
            <a:ext cx="5848756" cy="4606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dirty="0" smtClean="0"/>
              <a:t>Global Mobile Data Usage Forecast</a:t>
            </a:r>
            <a:endParaRPr lang="en-CA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Technology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–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Trends</a:t>
            </a:r>
            <a:endParaRPr lang="en-CA" dirty="0">
              <a:latin typeface="+mj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Content Placeholder 4"/>
          <p:cNvPicPr>
            <a:picLocks noGr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764" y="1093894"/>
            <a:ext cx="4865953" cy="3603843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/>
        </p:nvSpPr>
        <p:spPr>
          <a:xfrm>
            <a:off x="232092" y="1093894"/>
            <a:ext cx="596224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800" dirty="0">
                <a:cs typeface="Arial"/>
              </a:rPr>
              <a:t>If taking a top-down investment approach, remember</a:t>
            </a:r>
            <a:r>
              <a:rPr lang="en-CA" sz="1800" dirty="0" smtClean="0">
                <a:cs typeface="Arial"/>
              </a:rPr>
              <a:t>:</a:t>
            </a:r>
          </a:p>
          <a:p>
            <a:endParaRPr lang="en-CA" sz="1800" dirty="0">
              <a:cs typeface="Arial"/>
            </a:endParaRPr>
          </a:p>
          <a:p>
            <a:r>
              <a:rPr lang="en-CA" sz="1800" dirty="0">
                <a:cs typeface="Arial"/>
              </a:rPr>
              <a:t>Technology is an early-cycle performer</a:t>
            </a:r>
          </a:p>
          <a:p>
            <a:endParaRPr lang="en-CA" sz="1800" dirty="0">
              <a:cs typeface="Arial"/>
            </a:endParaRPr>
          </a:p>
          <a:p>
            <a:r>
              <a:rPr lang="en-CA" sz="1800" dirty="0">
                <a:cs typeface="Arial"/>
              </a:rPr>
              <a:t>Technology investment is sensitive to macroeconomic growth and business cycle</a:t>
            </a:r>
          </a:p>
          <a:p>
            <a:pPr marL="0" indent="0">
              <a:buNone/>
            </a:pPr>
            <a:endParaRPr lang="en-CA" sz="1800" dirty="0">
              <a:cs typeface="Arial"/>
            </a:endParaRPr>
          </a:p>
          <a:p>
            <a:r>
              <a:rPr lang="en-CA" sz="1800" dirty="0">
                <a:cs typeface="Arial"/>
              </a:rPr>
              <a:t>Technology is about market beta due to recent earnings stabilization and increase of cash reserves</a:t>
            </a:r>
          </a:p>
          <a:p>
            <a:endParaRPr lang="en-CA" sz="1800" dirty="0">
              <a:cs typeface="Arial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Technology </a:t>
            </a:r>
            <a:r>
              <a:rPr lang="en-CA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–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 Valuation</a:t>
            </a:r>
            <a:endParaRPr lang="en-CA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/>
        </p:nvSpPr>
        <p:spPr>
          <a:xfrm>
            <a:off x="695129" y="1156366"/>
            <a:ext cx="10778246" cy="437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1800" dirty="0">
                <a:cs typeface="Arial" panose="020B0604020202020204" pitchFamily="34" charset="0"/>
              </a:rPr>
              <a:t>Valuation of a Technology company largely depends on the stage of the company </a:t>
            </a:r>
            <a:r>
              <a:rPr lang="en-CA" sz="1800" dirty="0" smtClean="0">
                <a:cs typeface="Arial" panose="020B0604020202020204" pitchFamily="34" charset="0"/>
              </a:rPr>
              <a:t>itself</a:t>
            </a:r>
          </a:p>
          <a:p>
            <a:endParaRPr lang="en-CA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6"/>
          <p:cNvSpPr txBox="1"/>
          <p:nvPr/>
        </p:nvSpPr>
        <p:spPr>
          <a:xfrm>
            <a:off x="3298717" y="2501265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 smtClean="0"/>
              <a:t>Early Stage</a:t>
            </a:r>
            <a:endParaRPr lang="en-CA" b="1" dirty="0"/>
          </a:p>
        </p:txBody>
      </p:sp>
      <p:sp>
        <p:nvSpPr>
          <p:cNvPr id="15" name="TextBox 7"/>
          <p:cNvSpPr txBox="1"/>
          <p:nvPr/>
        </p:nvSpPr>
        <p:spPr>
          <a:xfrm>
            <a:off x="6986898" y="2501265"/>
            <a:ext cx="2555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/>
              <a:t>Mature Stage</a:t>
            </a:r>
            <a:endParaRPr lang="en-CA" b="1" dirty="0"/>
          </a:p>
        </p:txBody>
      </p:sp>
      <p:sp>
        <p:nvSpPr>
          <p:cNvPr id="16" name="Rectangle 15"/>
          <p:cNvSpPr/>
          <p:nvPr/>
        </p:nvSpPr>
        <p:spPr>
          <a:xfrm>
            <a:off x="2484925" y="3022059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EV / Unique Visitors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090805" y="3022059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EV / Subscribers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84807" y="3865691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User Growth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90805" y="3865065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Stickiness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84807" y="4690772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EV / Sales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090805" y="4690772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EPS Growth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755101" y="3022059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EV / EBITDA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411285" y="3022059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P / FCF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755101" y="3886155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P/E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411285" y="3886155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DCF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756636" y="4685461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NAV Analyses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8412382" y="4695323"/>
            <a:ext cx="1296144" cy="648072"/>
          </a:xfrm>
          <a:prstGeom prst="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Public Comparable</a:t>
            </a:r>
            <a:endParaRPr lang="en-CA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5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092" y="176349"/>
            <a:ext cx="11704320" cy="438180"/>
          </a:xfrm>
        </p:spPr>
        <p:txBody>
          <a:bodyPr/>
          <a:lstStyle/>
          <a:p>
            <a:r>
              <a:rPr lang="en-CA" dirty="0">
                <a:cs typeface="Arial" panose="020B0604020202020204" pitchFamily="34" charset="0"/>
              </a:rPr>
              <a:t>Technology </a:t>
            </a:r>
            <a:r>
              <a:rPr lang="en-CA" dirty="0" smtClean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– Investment Considerations</a:t>
            </a:r>
            <a:endParaRPr lang="en-CA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McMaster Investment Council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32092" y="1477351"/>
            <a:ext cx="11704320" cy="34624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buNone/>
            </a:pPr>
            <a:r>
              <a:rPr lang="en-CA" dirty="0" smtClean="0">
                <a:cs typeface="Arial" panose="020B0604020202020204" pitchFamily="34" charset="0"/>
              </a:rPr>
              <a:t>There are 3 things to keep in mind when investing in Technology companies</a:t>
            </a:r>
            <a:endParaRPr lang="en-CA" dirty="0">
              <a:cs typeface="Arial" panose="020B0604020202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625842" y="3050150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Geographic and Currency Exposure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876680" y="3050150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Use of Cash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101598" y="3050150"/>
            <a:ext cx="2520280" cy="1152128"/>
          </a:xfrm>
          <a:prstGeom prst="roundRect">
            <a:avLst/>
          </a:prstGeom>
          <a:solidFill>
            <a:srgbClr val="861C26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CA" b="1" dirty="0" smtClean="0">
                <a:cs typeface="Arial" panose="020B0604020202020204" pitchFamily="34" charset="0"/>
              </a:rPr>
              <a:t>Business Models Against Growth Themes</a:t>
            </a:r>
            <a:endParaRPr lang="en-CA" b="1" dirty="0">
              <a:cs typeface="Arial" panose="020B0604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232092" y="6655378"/>
            <a:ext cx="2743200" cy="182880"/>
          </a:xfrm>
        </p:spPr>
        <p:txBody>
          <a:bodyPr/>
          <a:lstStyle/>
          <a:p>
            <a:r>
              <a:rPr lang="en-US" dirty="0" smtClean="0"/>
              <a:t>Tuesday, October 4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72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Media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868" y="5364595"/>
            <a:ext cx="2043837" cy="908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235" y="604442"/>
            <a:ext cx="2052419" cy="13682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6175" y="850118"/>
            <a:ext cx="2781384" cy="8196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1442" y="863074"/>
            <a:ext cx="2700558" cy="7365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7211" y="5149860"/>
            <a:ext cx="2153398" cy="13892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5711" y="5377553"/>
            <a:ext cx="2705569" cy="70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1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4">
      <a:majorFont>
        <a:latin typeface="Baskerville"/>
        <a:ea typeface=""/>
        <a:cs typeface=""/>
      </a:majorFont>
      <a:minorFont>
        <a:latin typeface="Nirmala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1290</Words>
  <Application>Microsoft Office PowerPoint</Application>
  <PresentationFormat>Widescreen</PresentationFormat>
  <Paragraphs>211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Baskerville</vt:lpstr>
      <vt:lpstr>Nirmala UI</vt:lpstr>
      <vt:lpstr>Calibri</vt:lpstr>
      <vt:lpstr>Arial</vt:lpstr>
      <vt:lpstr>Office Theme</vt:lpstr>
      <vt:lpstr>PowerPoint Presentation</vt:lpstr>
      <vt:lpstr>Agenda</vt:lpstr>
      <vt:lpstr>I</vt:lpstr>
      <vt:lpstr>Technology – Landscape</vt:lpstr>
      <vt:lpstr>Technology – Trends</vt:lpstr>
      <vt:lpstr>Technology – Trends</vt:lpstr>
      <vt:lpstr>Technology – Valuation</vt:lpstr>
      <vt:lpstr>Technology – Investment Considerations</vt:lpstr>
      <vt:lpstr>II</vt:lpstr>
      <vt:lpstr>Media - Landscape</vt:lpstr>
      <vt:lpstr>Media - Landscape</vt:lpstr>
      <vt:lpstr>Media – Macroeconomic View</vt:lpstr>
      <vt:lpstr>Media - Valuation</vt:lpstr>
      <vt:lpstr>Media – Investment Considerations</vt:lpstr>
      <vt:lpstr>III</vt:lpstr>
      <vt:lpstr>Telecommunications - Landscape</vt:lpstr>
      <vt:lpstr>Telecommunications - Trends</vt:lpstr>
      <vt:lpstr>Telecommunications - Valuation</vt:lpstr>
      <vt:lpstr>Telecommunications – Investment Conisderations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Club Operations</dc:title>
  <dc:creator>DC</dc:creator>
  <cp:lastModifiedBy>Lucas</cp:lastModifiedBy>
  <cp:revision>145</cp:revision>
  <dcterms:created xsi:type="dcterms:W3CDTF">2016-01-20T22:11:34Z</dcterms:created>
  <dcterms:modified xsi:type="dcterms:W3CDTF">2016-11-07T00:34:22Z</dcterms:modified>
</cp:coreProperties>
</file>